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7" r:id="rId2"/>
    <p:sldId id="260" r:id="rId3"/>
    <p:sldId id="261" r:id="rId4"/>
    <p:sldId id="263" r:id="rId5"/>
    <p:sldId id="268" r:id="rId6"/>
    <p:sldId id="280" r:id="rId7"/>
    <p:sldId id="275" r:id="rId8"/>
    <p:sldId id="274" r:id="rId9"/>
    <p:sldId id="278" r:id="rId10"/>
    <p:sldId id="270" r:id="rId11"/>
    <p:sldId id="267" r:id="rId12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468" userDrawn="1">
          <p15:clr>
            <a:srgbClr val="A4A3A4"/>
          </p15:clr>
        </p15:guide>
        <p15:guide id="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6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6" autoAdjust="0"/>
    <p:restoredTop sz="94364" autoAdjust="0"/>
  </p:normalViewPr>
  <p:slideViewPr>
    <p:cSldViewPr>
      <p:cViewPr varScale="1">
        <p:scale>
          <a:sx n="112" d="100"/>
          <a:sy n="112" d="100"/>
        </p:scale>
        <p:origin x="1368" y="96"/>
      </p:cViewPr>
      <p:guideLst>
        <p:guide orient="horz" pos="2160"/>
        <p:guide pos="446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2472" y="-84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C01A06FD-E48C-4D26-8901-6DE53F601873}" type="datetimeFigureOut">
              <a:rPr lang="ru-RU" smtClean="0"/>
              <a:pPr/>
              <a:t>05.01.2026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75FC0463-DFDF-4F2B-9EBD-F8A2D3901A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2836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0463-DFDF-4F2B-9EBD-F8A2D3901A4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07633">
              <a:defRPr/>
            </a:pPr>
            <a:r>
              <a:rPr lang="ru-RU"/>
              <a:t>1)Центральная </a:t>
            </a:r>
            <a:r>
              <a:rPr lang="ru-RU" dirty="0"/>
              <a:t>комиссия по проведению выборов и референдумов (Далее Центральная </a:t>
            </a:r>
            <a:r>
              <a:rPr lang="ru-RU"/>
              <a:t>избирательная комиссия) </a:t>
            </a:r>
            <a:r>
              <a:rPr lang="ru-RU" dirty="0"/>
              <a:t>является постоянно действующим государственным органом, которая обеспечивает подготовку и проведение выборов и референдумов и возглавляет систему избирательных комиссий, состоящую из ЦИК, ТИК (территориальные районные и городские комиссии) и УИК (участковые избирательные комиссии).  </a:t>
            </a:r>
          </a:p>
          <a:p>
            <a:r>
              <a:rPr lang="ru-RU" dirty="0" smtClean="0"/>
              <a:t>При разработке сметы расходов были применены нормы, коэффициенты, лимиты, ставки, установленные нормативно-правовыми актами </a:t>
            </a:r>
            <a:r>
              <a:rPr lang="ru-RU" dirty="0" err="1" smtClean="0"/>
              <a:t>Кыргызской</a:t>
            </a:r>
            <a:r>
              <a:rPr lang="ru-RU" dirty="0" smtClean="0"/>
              <a:t> Республики, которые разработаны для организационных работ/услуг по подготовке и проведению выборов (референдумов), действия, наборы оборудования, материалы и услуги по которым повторяются от одних выборов к другим, и носят систематический характер.</a:t>
            </a:r>
          </a:p>
          <a:p>
            <a:r>
              <a:rPr lang="ru-RU" dirty="0" smtClean="0"/>
              <a:t>Смета расходов рассчитывается исходя из количества привлеченного к работе персонала в избирательные комиссии и материально-технического обеспечения на период подготовки и проведения выборов (референдумов). С учетом того, что в одной избирательной комиссии, как правило, работает 10-12 человек, общее количество членов 54 ТИК и 2420 УИК составляет 31 481 человек, в 44 УИК при МИД, открытых за рубежом для </a:t>
            </a:r>
            <a:r>
              <a:rPr lang="ru-RU" dirty="0" err="1" smtClean="0"/>
              <a:t>кыргызстанцев</a:t>
            </a:r>
            <a:r>
              <a:rPr lang="ru-RU" dirty="0" smtClean="0"/>
              <a:t>, проживающих или временно находящихся за пределами страны, количество членов - 440 человек. </a:t>
            </a:r>
          </a:p>
          <a:p>
            <a:r>
              <a:rPr lang="ru-RU" dirty="0" smtClean="0"/>
              <a:t>Также, в смету расходов включены привлеченные финансовые работники ТИК для ведения бухгалтерского учета – 76 человек, специалисты групп технической поддержки – 600 человек, операторы автоматических считывающих устройств (АСУ) в количестве 1846 человек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0463-DFDF-4F2B-9EBD-F8A2D3901A4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0463-DFDF-4F2B-9EBD-F8A2D3901A4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0463-DFDF-4F2B-9EBD-F8A2D3901A4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0463-DFDF-4F2B-9EBD-F8A2D3901A4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413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0463-DFDF-4F2B-9EBD-F8A2D3901A4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17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0463-DFDF-4F2B-9EBD-F8A2D3901A4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073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0463-DFDF-4F2B-9EBD-F8A2D3901A4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FC0463-DFDF-4F2B-9EBD-F8A2D3901A4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6CC96-882A-4A33-ABA4-42F3002EEF22}" type="datetime1">
              <a:rPr lang="ru-RU" smtClean="0"/>
              <a:pPr/>
              <a:t>05.01.2026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E2A-54F0-4424-9B56-C5BE4ED8E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D5FDA-3DDA-466B-B5F9-598E51A27389}" type="datetime1">
              <a:rPr lang="ru-RU" smtClean="0"/>
              <a:pPr/>
              <a:t>05.01.2026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E2A-54F0-4424-9B56-C5BE4ED8E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3C29-2DE8-466E-AEDB-0AB73AA5C900}" type="datetime1">
              <a:rPr lang="ru-RU" smtClean="0"/>
              <a:pPr/>
              <a:t>05.01.2026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E2A-54F0-4424-9B56-C5BE4ED8E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038E0-E112-4D3A-A188-4B3F15723544}" type="datetime1">
              <a:rPr lang="ru-RU" smtClean="0"/>
              <a:pPr/>
              <a:t>05.01.2026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E2A-54F0-4424-9B56-C5BE4ED8E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852C2-B4AE-4576-8302-14C0CFCDAC76}" type="datetime1">
              <a:rPr lang="ru-RU" smtClean="0"/>
              <a:pPr/>
              <a:t>05.01.2026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E2A-54F0-4424-9B56-C5BE4ED8E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05DC4-71A4-46E6-AC66-E0D924C24C8C}" type="datetime1">
              <a:rPr lang="ru-RU" smtClean="0"/>
              <a:pPr/>
              <a:t>05.01.2026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E2A-54F0-4424-9B56-C5BE4ED8E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56741-5254-4D05-B777-9D751442FF01}" type="datetime1">
              <a:rPr lang="ru-RU" smtClean="0"/>
              <a:pPr/>
              <a:t>05.01.2026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E2A-54F0-4424-9B56-C5BE4ED8E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53140-7FD0-4996-B08F-D9B2B3897D94}" type="datetime1">
              <a:rPr lang="ru-RU" smtClean="0"/>
              <a:pPr/>
              <a:t>05.01.2026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E2A-54F0-4424-9B56-C5BE4ED8E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430E-F70D-409C-B8B6-AEA7AF3C7EF4}" type="datetime1">
              <a:rPr lang="ru-RU" smtClean="0"/>
              <a:pPr/>
              <a:t>05.01.2026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E2A-54F0-4424-9B56-C5BE4ED8E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DF12C-C6A6-4BC1-B57D-38477F991B9E}" type="datetime1">
              <a:rPr lang="ru-RU" smtClean="0"/>
              <a:pPr/>
              <a:t>05.01.2026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E2A-54F0-4424-9B56-C5BE4ED8E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F3643-99F1-4A58-BE4C-0E5C23BE61C2}" type="datetime1">
              <a:rPr lang="ru-RU" smtClean="0"/>
              <a:pPr/>
              <a:t>05.01.2026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4EE2A-54F0-4424-9B56-C5BE4ED8E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AF5B4-8481-430A-AC5A-73882E2D8684}" type="datetime1">
              <a:rPr lang="ru-RU" smtClean="0"/>
              <a:pPr/>
              <a:t>05.01.2026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4EE2A-54F0-4424-9B56-C5BE4ED8E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2919" y="499533"/>
            <a:ext cx="8365361" cy="3143781"/>
          </a:xfrm>
        </p:spPr>
        <p:txBody>
          <a:bodyPr>
            <a:normAutofit/>
          </a:bodyPr>
          <a:lstStyle/>
          <a:p>
            <a:pPr marL="3175">
              <a:spcBef>
                <a:spcPts val="0"/>
              </a:spcBef>
            </a:pPr>
            <a:r>
              <a:rPr lang="ru-RU" sz="2200" b="1" cap="small" dirty="0" smtClean="0">
                <a:solidFill>
                  <a:schemeClr val="tx1"/>
                </a:solidFill>
                <a:latin typeface="Cambria" pitchFamily="18" charset="0"/>
                <a:cs typeface="Calibri" panose="020F0502020204030204" pitchFamily="34" charset="0"/>
              </a:rPr>
              <a:t/>
            </a:r>
            <a:br>
              <a:rPr lang="ru-RU" sz="2200" b="1" cap="small" dirty="0" smtClean="0">
                <a:solidFill>
                  <a:schemeClr val="tx1"/>
                </a:solidFill>
                <a:latin typeface="Cambria" pitchFamily="18" charset="0"/>
                <a:cs typeface="Calibri" panose="020F0502020204030204" pitchFamily="34" charset="0"/>
              </a:rPr>
            </a:br>
            <a:r>
              <a:rPr lang="ru-RU" sz="2200" b="1" cap="small" dirty="0">
                <a:latin typeface="Cambria" pitchFamily="18" charset="0"/>
                <a:cs typeface="Calibri" panose="020F0502020204030204" pitchFamily="34" charset="0"/>
              </a:rPr>
              <a:t/>
            </a:r>
            <a:br>
              <a:rPr lang="ru-RU" sz="2200" b="1" cap="small" dirty="0">
                <a:latin typeface="Cambria" pitchFamily="18" charset="0"/>
                <a:cs typeface="Calibri" panose="020F0502020204030204" pitchFamily="34" charset="0"/>
              </a:rPr>
            </a:br>
            <a:r>
              <a:rPr lang="ru-RU" sz="2200" b="1" cap="small" dirty="0" smtClean="0">
                <a:latin typeface="Cambria" pitchFamily="18" charset="0"/>
                <a:cs typeface="Calibri" panose="020F0502020204030204" pitchFamily="34" charset="0"/>
              </a:rPr>
              <a:t/>
            </a:r>
            <a:br>
              <a:rPr lang="ru-RU" sz="2200" b="1" cap="small" dirty="0" smtClean="0">
                <a:latin typeface="Cambria" pitchFamily="18" charset="0"/>
                <a:cs typeface="Calibri" panose="020F0502020204030204" pitchFamily="34" charset="0"/>
              </a:rPr>
            </a:br>
            <a:endParaRPr lang="ru-RU" sz="2200" b="1" cap="small" dirty="0">
              <a:solidFill>
                <a:srgbClr val="0070C0"/>
              </a:solidFill>
              <a:latin typeface="Cambria" pitchFamily="18" charset="0"/>
              <a:cs typeface="Calibri" panose="020F050202020403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23528" y="620688"/>
            <a:ext cx="8456114" cy="1224136"/>
          </a:xfrm>
        </p:spPr>
        <p:txBody>
          <a:bodyPr>
            <a:normAutofit fontScale="925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Досрочные выборы </a:t>
            </a:r>
            <a:r>
              <a:rPr lang="ru-RU" sz="3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депутатов Жогорку Кенеша </a:t>
            </a:r>
            <a:r>
              <a:rPr lang="ru-RU" sz="36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Кыргызской </a:t>
            </a:r>
            <a:r>
              <a:rPr lang="ru-RU" sz="36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Республики</a:t>
            </a:r>
            <a:endParaRPr lang="ky-KG" sz="3600" b="1" dirty="0" smtClean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ky-KG" sz="1300" b="1" dirty="0" smtClean="0">
              <a:latin typeface="Cambria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ky-KG" sz="3600" b="1" dirty="0">
              <a:latin typeface="Cambria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ky-KG" sz="3600" b="1" dirty="0" smtClean="0">
              <a:latin typeface="Cambria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ky-KG" sz="3600" b="1" dirty="0">
              <a:latin typeface="Cambria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ky-KG" sz="3600" b="1" dirty="0" smtClean="0">
              <a:latin typeface="Cambria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3600" b="1" dirty="0">
              <a:latin typeface="Cambria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800" b="1" dirty="0" smtClean="0">
              <a:latin typeface="Cambria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endParaRPr lang="en-US" sz="1800" b="1" dirty="0">
              <a:latin typeface="Cambria" pitchFamily="18" charset="0"/>
              <a:cs typeface="Calibri" panose="020F0502020204030204" pitchFamily="34" charset="0"/>
            </a:endParaRPr>
          </a:p>
          <a:p>
            <a:pPr marL="900113" indent="-900113" algn="ctr" defTabSz="457200">
              <a:lnSpc>
                <a:spcPct val="100000"/>
              </a:lnSpc>
              <a:spcBef>
                <a:spcPts val="0"/>
              </a:spcBef>
              <a:buNone/>
            </a:pPr>
            <a:endParaRPr lang="ru-RU" sz="2200" b="1" dirty="0" smtClean="0">
              <a:latin typeface="Cambria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113" indent="-900113" algn="ctr" defTabSz="457200">
              <a:lnSpc>
                <a:spcPct val="100000"/>
              </a:lnSpc>
              <a:spcBef>
                <a:spcPts val="0"/>
              </a:spcBef>
              <a:buNone/>
            </a:pPr>
            <a:endParaRPr lang="ru-RU" sz="2200" b="1" dirty="0" smtClean="0">
              <a:latin typeface="Cambria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0113" indent="-900113" algn="ctr" defTabSz="457200">
              <a:lnSpc>
                <a:spcPct val="100000"/>
              </a:lnSpc>
              <a:spcBef>
                <a:spcPts val="0"/>
              </a:spcBef>
              <a:buNone/>
            </a:pPr>
            <a:endParaRPr lang="ru-RU" sz="2200" b="1" dirty="0">
              <a:latin typeface="Cambria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33256"/>
            <a:ext cx="9144001" cy="936104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79512" y="1916832"/>
            <a:ext cx="8496944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Финансовый отчет 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Центральной комиссии по выборам и проведению референдумов Кыргызской Республики «О расходовании средств республиканского бюджета, выделенных на подготовку и проведение досрочных выборов депутатов </a:t>
            </a:r>
            <a:r>
              <a:rPr lang="ru-RU" sz="2800" b="1" dirty="0" err="1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Жогорку</a:t>
            </a:r>
            <a:r>
              <a:rPr lang="ru-R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Кенеша </a:t>
            </a:r>
            <a:r>
              <a:rPr lang="ru-RU" sz="2800" b="1" dirty="0" err="1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Кыргызской</a:t>
            </a:r>
            <a:r>
              <a:rPr lang="ru-R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Республики, состоявшихся </a:t>
            </a:r>
            <a:r>
              <a:rPr lang="ky-KG" sz="28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 ноября 2025 года</a:t>
            </a:r>
            <a:endParaRPr lang="ru-RU" sz="2800" b="1" dirty="0">
              <a:solidFill>
                <a:schemeClr val="accent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6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8680"/>
            <a:ext cx="8352928" cy="5328592"/>
          </a:xfrm>
        </p:spPr>
        <p:txBody>
          <a:bodyPr>
            <a:noAutofit/>
          </a:bodyPr>
          <a:lstStyle/>
          <a:p>
            <a:pPr marL="0" indent="0" algn="just" defTabSz="265113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соответствии с Распоряжением Кабинета Министров Кыргызской Республики от 14 августа 2023 года № 468-р, а также в целях обеспечения прозрачности, открытости и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подотчётности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 применением Единого плана счетов в автоматизированной информационной системе «Централизованный бухгалтерский учет», Центральная избирательная комиссия осуществляет финансовое обеспечение членов избирательных комиссий и привлечённых граждан в безналичной форме через ОАО «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Элдик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Банк» и ОАО «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Айыл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Банк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265113" algn="just">
              <a:spcBef>
                <a:spcPts val="600"/>
              </a:spcBef>
              <a:buNone/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А также, Центральная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избирательная комиссия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централизованно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осуществляет финансирование и материально-техническое обеспечение избирательного процесса в соответствии с требованиями закона «О государственных закупках», соблюдая принципы прозрачности и эффективности использования государственных средств.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9" y="5877272"/>
            <a:ext cx="9122332" cy="9807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24744"/>
          </a:xfrm>
        </p:spPr>
        <p:txBody>
          <a:bodyPr>
            <a:noAutofit/>
          </a:bodyPr>
          <a:lstStyle/>
          <a:p>
            <a:r>
              <a:rPr lang="ru-RU" sz="2400" b="1" cap="small" spc="150" dirty="0" smtClean="0">
                <a:solidFill>
                  <a:srgbClr val="0070C0"/>
                </a:solidFill>
                <a:latin typeface="Cambria" pitchFamily="18" charset="0"/>
              </a:rPr>
              <a:t>Прозрачность формирования и исполнения сметы расходов на проведение выборов</a:t>
            </a:r>
            <a:endParaRPr lang="ru-RU" sz="2400" b="1" cap="small" spc="15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4608512" cy="4896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Cambria" pitchFamily="18" charset="0"/>
              </a:rPr>
              <a:t>Утвержденная </a:t>
            </a:r>
            <a:r>
              <a:rPr lang="ru-RU" sz="2400" i="1" dirty="0" smtClean="0">
                <a:latin typeface="Cambria" pitchFamily="18" charset="0"/>
              </a:rPr>
              <a:t>смета расходов</a:t>
            </a:r>
            <a:r>
              <a:rPr lang="ru-RU" sz="2400" dirty="0" smtClean="0">
                <a:latin typeface="Cambria" pitchFamily="18" charset="0"/>
              </a:rPr>
              <a:t>, а также </a:t>
            </a:r>
            <a:r>
              <a:rPr lang="ru-RU" sz="2400" i="1" dirty="0" smtClean="0">
                <a:latin typeface="Cambria" pitchFamily="18" charset="0"/>
              </a:rPr>
              <a:t>Финансовый отчет о расходовании средств республиканского бюджета</a:t>
            </a:r>
            <a:r>
              <a:rPr lang="ru-RU" sz="2400" dirty="0" smtClean="0">
                <a:latin typeface="Cambria" pitchFamily="18" charset="0"/>
              </a:rPr>
              <a:t> на подготовку и проведение выборов </a:t>
            </a:r>
            <a:r>
              <a:rPr lang="ru-RU" sz="2400" b="1" dirty="0" smtClean="0">
                <a:latin typeface="Cambria" pitchFamily="18" charset="0"/>
              </a:rPr>
              <a:t>в обязательном порядке публикуются</a:t>
            </a:r>
            <a:r>
              <a:rPr lang="ru-RU" sz="2400" dirty="0" smtClean="0">
                <a:latin typeface="Cambria" pitchFamily="18" charset="0"/>
              </a:rPr>
              <a:t> на официальном сайте Центральной избирательной комиссии в установленные законодательством </a:t>
            </a:r>
            <a:r>
              <a:rPr lang="ru-RU" sz="2400" dirty="0" err="1" smtClean="0">
                <a:latin typeface="Cambria" pitchFamily="18" charset="0"/>
              </a:rPr>
              <a:t>Кыргызской</a:t>
            </a:r>
            <a:r>
              <a:rPr lang="ru-RU" sz="2400" dirty="0" smtClean="0">
                <a:latin typeface="Cambria" pitchFamily="18" charset="0"/>
              </a:rPr>
              <a:t> Республики сроки.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412776"/>
            <a:ext cx="3384376" cy="331236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543600" y="4941168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i="1" u="sng" dirty="0">
                <a:solidFill>
                  <a:srgbClr val="000099"/>
                </a:solidFill>
                <a:latin typeface="Cambria" panose="02040503050406030204" pitchFamily="18" charset="0"/>
              </a:rPr>
              <a:t>http</a:t>
            </a:r>
            <a:r>
              <a:rPr lang="ru-RU" sz="2400" b="1" i="1" u="sng" dirty="0" smtClean="0">
                <a:solidFill>
                  <a:srgbClr val="000099"/>
                </a:solidFill>
                <a:latin typeface="Cambria" panose="02040503050406030204" pitchFamily="18" charset="0"/>
              </a:rPr>
              <a:t>://shailoo.gov.kg</a:t>
            </a:r>
            <a:endParaRPr lang="ru-RU" sz="2400" u="sng" dirty="0">
              <a:solidFill>
                <a:srgbClr val="000099"/>
              </a:solidFill>
              <a:latin typeface="Cambria" panose="02040503050406030204" pitchFamily="18" charset="0"/>
            </a:endParaRPr>
          </a:p>
        </p:txBody>
      </p:sp>
      <p:sp>
        <p:nvSpPr>
          <p:cNvPr id="9" name="Стрелка углом вверх 8"/>
          <p:cNvSpPr/>
          <p:nvPr/>
        </p:nvSpPr>
        <p:spPr>
          <a:xfrm>
            <a:off x="5436096" y="5517232"/>
            <a:ext cx="2214578" cy="760675"/>
          </a:xfrm>
          <a:prstGeom prst="bentUpArrow">
            <a:avLst>
              <a:gd name="adj1" fmla="val 35209"/>
              <a:gd name="adj2" fmla="val 29467"/>
              <a:gd name="adj3" fmla="val 25000"/>
            </a:avLst>
          </a:prstGeom>
          <a:solidFill>
            <a:schemeClr val="bg1">
              <a:lumMod val="85000"/>
            </a:schemeClr>
          </a:solidFill>
          <a:ln w="28575">
            <a:solidFill>
              <a:srgbClr val="00206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922114"/>
          </a:xfrm>
        </p:spPr>
        <p:txBody>
          <a:bodyPr>
            <a:noAutofit/>
          </a:bodyPr>
          <a:lstStyle/>
          <a:p>
            <a:r>
              <a:rPr lang="ru-RU" sz="2200" b="1" cap="small" spc="150" dirty="0" smtClean="0">
                <a:solidFill>
                  <a:srgbClr val="0070C0"/>
                </a:solidFill>
                <a:latin typeface="Cambria" pitchFamily="18" charset="0"/>
              </a:rPr>
              <a:t>Правовая основа финансового обеспечения подготовки и проведения досрочных выборов депутатов </a:t>
            </a:r>
            <a:r>
              <a:rPr lang="ru-RU" sz="2200" b="1" cap="small" spc="150" dirty="0" err="1" smtClean="0">
                <a:solidFill>
                  <a:srgbClr val="0070C0"/>
                </a:solidFill>
                <a:latin typeface="Cambria" pitchFamily="18" charset="0"/>
              </a:rPr>
              <a:t>Жогорку</a:t>
            </a:r>
            <a:r>
              <a:rPr lang="ru-RU" sz="2200" b="1" cap="small" spc="150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r>
              <a:rPr lang="ru-RU" sz="2200" b="1" cap="small" spc="150" dirty="0" err="1" smtClean="0">
                <a:solidFill>
                  <a:srgbClr val="0070C0"/>
                </a:solidFill>
                <a:latin typeface="Cambria" pitchFamily="18" charset="0"/>
              </a:rPr>
              <a:t>Кенеша</a:t>
            </a:r>
            <a:r>
              <a:rPr lang="ru-RU" sz="2200" b="1" cap="small" spc="150" dirty="0" smtClean="0">
                <a:solidFill>
                  <a:srgbClr val="0070C0"/>
                </a:solidFill>
                <a:latin typeface="Cambria" pitchFamily="18" charset="0"/>
              </a:rPr>
              <a:t> </a:t>
            </a:r>
            <a:endParaRPr lang="ru-RU" sz="2200" b="1" cap="small" spc="15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472608"/>
          </a:xfrm>
        </p:spPr>
        <p:txBody>
          <a:bodyPr>
            <a:noAutofit/>
          </a:bodyPr>
          <a:lstStyle/>
          <a:p>
            <a:pPr marL="324000" lvl="0" algn="just">
              <a:spcBef>
                <a:spcPts val="0"/>
              </a:spcBef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Конституционный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 «О выборах Президента Кыргызской Республики и депутатов Жогорку Кенеша Кыргызской Республики»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(редакция от 9 августа 2025 года № 194);</a:t>
            </a:r>
          </a:p>
          <a:p>
            <a:pPr marL="324000" algn="just">
              <a:spcBef>
                <a:spcPts val="0"/>
              </a:spcBef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Конституционный Закон КР «О Центральной комиссии по выборам и проведению референдумов Кыргызской Республики» </a:t>
            </a:r>
            <a:r>
              <a:rPr lang="ru-RU" sz="20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статья 14</a:t>
            </a:r>
            <a:r>
              <a:rPr lang="ru-RU" sz="20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); </a:t>
            </a:r>
            <a:endParaRPr lang="ru-RU" sz="2000" i="1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24000" algn="just">
              <a:spcBef>
                <a:spcPts val="0"/>
              </a:spcBef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Закон КР «Об избирательных комиссиях по проведению выборов и референдумов Кыргызской Республики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» </a:t>
            </a:r>
            <a:r>
              <a:rPr lang="ru-RU" sz="20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глава 6</a:t>
            </a:r>
            <a:r>
              <a:rPr lang="ru-RU" sz="20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статья 25);</a:t>
            </a:r>
            <a:endParaRPr lang="ru-RU" sz="2000" i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324000" algn="just">
              <a:spcBef>
                <a:spcPts val="0"/>
              </a:spcBef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 порядке финансирования, учета и отчетности по денежным средствам, выделенным из республиканского бюджета Центральной комиссии по выборам и проведению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референдумов,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окружным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 территориальным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участковым избирательным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комиссиям КР, утвержденное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постановлением ЦИК КР от 28 июля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2025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года №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46;</a:t>
            </a:r>
          </a:p>
          <a:p>
            <a:pPr marL="324000" algn="just">
              <a:spcBef>
                <a:spcPts val="0"/>
              </a:spcBef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Бюджетный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кодекс КР и иные нормативные правовые акты, входящие в систему бюджетного законодательства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ru-RU" sz="1800" dirty="0" smtClean="0">
              <a:latin typeface="Cambria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ru-RU" sz="2000" dirty="0"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1288"/>
            <a:ext cx="9144001" cy="831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000924" cy="850106"/>
          </a:xfrm>
        </p:spPr>
        <p:txBody>
          <a:bodyPr>
            <a:noAutofit/>
          </a:bodyPr>
          <a:lstStyle/>
          <a:p>
            <a:r>
              <a:rPr lang="ru-RU" sz="2400" b="1" cap="small" spc="15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Финансовая основа обеспечения подготовки и проведения выборов </a:t>
            </a:r>
            <a:endParaRPr lang="ru-RU" sz="2400" b="1" cap="small" spc="15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24744"/>
            <a:ext cx="8856984" cy="4248472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Расходы избирательных комиссий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подготовку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выборов производятся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 счет средств республиканского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бюджета.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Избирательные комиссии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осуществляют расходы на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подготовку и проведение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выборов в соответствии с бюджетным законодательством КР и </a:t>
            </a:r>
            <a:r>
              <a:rPr lang="ru-RU" sz="20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сметой расходов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утвержденной Центральной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избирательной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комиссией.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Смета расходов формируется с учетом</a:t>
            </a:r>
            <a:r>
              <a:rPr lang="ru-RU" sz="20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норм, коэффициентов, лимитов, ставок, установленных нормативными правовыми актами КР, которые разработаны для планирования всех групп расходов, необходимых для подготовки и проведения выборов на всех уровнях избирательного процесса (ЦИК, ОИК, ТИК, УИК).</a:t>
            </a:r>
            <a:endParaRPr lang="ru-RU" sz="20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ru-RU" sz="2000" dirty="0" smtClean="0">
              <a:latin typeface="Cambria" pitchFamily="18" charset="0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endParaRPr lang="ru-RU" sz="2000" dirty="0"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61248"/>
            <a:ext cx="9144001" cy="1192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8284" cy="1152128"/>
          </a:xfrm>
        </p:spPr>
        <p:txBody>
          <a:bodyPr>
            <a:noAutofit/>
          </a:bodyPr>
          <a:lstStyle/>
          <a:p>
            <a:r>
              <a:rPr lang="ru-RU" sz="2400" b="1" cap="small" spc="15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Финансовая основа обеспечения подготовки и проведения выборов </a:t>
            </a:r>
            <a:endParaRPr lang="ru-RU" sz="2400" b="1" cap="small" spc="15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72816"/>
            <a:ext cx="8208912" cy="4320480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sz="2000" b="1" u="sng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Запрещается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финансирование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выборов, референдумов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иностранными государствами, иностранными государственными органами, учреждениями и предприятиями, другими иностранными юридическими лицами, их филиалами и представительствами, иностранными гражданами, международными организациями, зарегистрированными в </a:t>
            </a:r>
            <a:r>
              <a:rPr lang="ru-RU" sz="2000" dirty="0" err="1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Кыргызской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Республике,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юридическими лицами, участниками которых являются иностранные юридические лица и граждане, </a:t>
            </a:r>
            <a:r>
              <a:rPr lang="ru-RU" sz="2000" b="1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за исключением </a:t>
            </a:r>
            <a:r>
              <a:rPr lang="ru-RU" sz="20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финансирования программ совершенствования избирательного законодательства, </a:t>
            </a:r>
            <a:r>
              <a:rPr lang="ru-RU" sz="2000" i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научно-исследовательских программ, информационных и образовательных материалов по </a:t>
            </a:r>
            <a:r>
              <a:rPr lang="ru-RU" sz="2000" i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повышению правовой культуры избирателей, участников референдумов, а также технической подготовки выборов, референдумов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endParaRPr lang="ru-RU" sz="2000" dirty="0"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21288"/>
            <a:ext cx="9144793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52928" cy="1080120"/>
          </a:xfrm>
        </p:spPr>
        <p:txBody>
          <a:bodyPr>
            <a:noAutofit/>
          </a:bodyPr>
          <a:lstStyle/>
          <a:p>
            <a:r>
              <a:rPr lang="ru-RU" sz="2400" b="1" cap="small" spc="150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Смета расходов избирательных комиссий на досрочные выборы депутатов Жогорку Кенеша КР</a:t>
            </a:r>
            <a:endParaRPr lang="ru-RU" sz="2400" b="1" cap="small" spc="150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640960" cy="4968552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 соответствии с Распоряжением Кабинета Министров Кыргызской Республики от 14 октября 2025 года № 890-</a:t>
            </a:r>
            <a:r>
              <a:rPr lang="ky-KG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Центральной комиссии по выборам и проведению референдумов Кыргызской Республики (далее – ЦИК КР) была выделена смета расходов на подготовку и проведение досрочных выборов депутатов Жогорку Кенеша Кыргызской Республики, назначенных на 30 ноября 2025 года, в размере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757,0 млн сомов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sz="1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Постановлением ЦИК КР «Об утверждении сметы расходов на подготовку и проведение досрочных выборов депутатов Жогорку Кенеша Кыргызской Республики» от 15 октября 2025 года № 107 утверждена смета расходов на проведение досрочных выборов депутатов Жогорку Кенеша Кыргызской Республики, назначенных </a:t>
            </a:r>
            <a:r>
              <a:rPr lang="ru-RU" sz="2000" u="sng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30 ноября 2025 </a:t>
            </a:r>
            <a:r>
              <a:rPr lang="ru-RU" sz="2000" u="sng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года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на общую сумму -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700,0 млн сомов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из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которых </a:t>
            </a:r>
            <a:r>
              <a:rPr lang="ru-RU" sz="2000" b="1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58,0 млн сомов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выделены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Министерству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иностранных дел 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 для 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обеспечения реализации конституционных прав граждан за рубежом.</a:t>
            </a:r>
            <a:endParaRPr lang="ru-RU" sz="2000" dirty="0" smtClean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1600" dirty="0">
              <a:latin typeface="Cambria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ru-RU" sz="2000" dirty="0" smtClean="0">
              <a:latin typeface="Cambr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6021288"/>
            <a:ext cx="9144793" cy="836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">
              <a:spcBef>
                <a:spcPts val="0"/>
              </a:spcBef>
            </a:pP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СВОД СМЕТЫ РАСХОДОВ </a:t>
            </a:r>
            <a:r>
              <a:rPr lang="ru-RU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подготовку и проведение досрочных выборов депутатов  Жогорку Кенеша </a:t>
            </a:r>
            <a:r>
              <a:rPr lang="ru-RU" sz="2000" b="1" dirty="0" err="1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Кыргызской</a:t>
            </a:r>
            <a:r>
              <a:rPr lang="ru-RU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Республики, назначенных на </a:t>
            </a:r>
            <a:r>
              <a:rPr lang="ru-RU" sz="20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 ноября </a:t>
            </a:r>
            <a:r>
              <a:rPr lang="ru-RU" sz="20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2025 года</a:t>
            </a:r>
            <a: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141849"/>
              </p:ext>
            </p:extLst>
          </p:nvPr>
        </p:nvGraphicFramePr>
        <p:xfrm>
          <a:off x="611560" y="1412776"/>
          <a:ext cx="8136904" cy="4830900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val="892542567"/>
                    </a:ext>
                  </a:extLst>
                </a:gridCol>
                <a:gridCol w="1877314">
                  <a:extLst>
                    <a:ext uri="{9D8B030D-6E8A-4147-A177-3AD203B41FA5}">
                      <a16:colId xmlns:a16="http://schemas.microsoft.com/office/drawing/2014/main" val="556836969"/>
                    </a:ext>
                  </a:extLst>
                </a:gridCol>
                <a:gridCol w="1333709">
                  <a:extLst>
                    <a:ext uri="{9D8B030D-6E8A-4147-A177-3AD203B41FA5}">
                      <a16:colId xmlns:a16="http://schemas.microsoft.com/office/drawing/2014/main" val="1323550492"/>
                    </a:ext>
                  </a:extLst>
                </a:gridCol>
                <a:gridCol w="1365768">
                  <a:extLst>
                    <a:ext uri="{9D8B030D-6E8A-4147-A177-3AD203B41FA5}">
                      <a16:colId xmlns:a16="http://schemas.microsoft.com/office/drawing/2014/main" val="951103222"/>
                    </a:ext>
                  </a:extLst>
                </a:gridCol>
                <a:gridCol w="1092994">
                  <a:extLst>
                    <a:ext uri="{9D8B030D-6E8A-4147-A177-3AD203B41FA5}">
                      <a16:colId xmlns:a16="http://schemas.microsoft.com/office/drawing/2014/main" val="2135041304"/>
                    </a:ext>
                  </a:extLst>
                </a:gridCol>
                <a:gridCol w="1459007">
                  <a:extLst>
                    <a:ext uri="{9D8B030D-6E8A-4147-A177-3AD203B41FA5}">
                      <a16:colId xmlns:a16="http://schemas.microsoft.com/office/drawing/2014/main" val="219808465"/>
                    </a:ext>
                  </a:extLst>
                </a:gridCol>
              </a:tblGrid>
              <a:tr h="12952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128289"/>
                  </a:ext>
                </a:extLst>
              </a:tr>
              <a:tr h="99443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endParaRPr lang="ru-RU" sz="6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503750"/>
                  </a:ext>
                </a:extLst>
              </a:tr>
              <a:tr h="1460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ОИК - 30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576817"/>
                  </a:ext>
                </a:extLst>
              </a:tr>
              <a:tr h="1460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членов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ОИК -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450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110356"/>
                  </a:ext>
                </a:extLst>
              </a:tr>
              <a:tr h="1460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УИК - 2622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: из них за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рубежом - 100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(МИД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), 30 дополнительных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УИК 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610136"/>
                  </a:ext>
                </a:extLst>
              </a:tr>
              <a:tr h="21371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членов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УИК -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25720: из них за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рубежом - 500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(МИД)</a:t>
                      </a: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295896"/>
                  </a:ext>
                </a:extLst>
              </a:tr>
              <a:tr h="1460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привлеченных операторов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УИК - 2500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7354330"/>
                  </a:ext>
                </a:extLst>
              </a:tr>
              <a:tr h="14605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привлеченных операторов ГТП - 600</a:t>
                      </a:r>
                      <a:endParaRPr lang="ru-RU" sz="9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0" marR="6100" marT="61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993348"/>
                  </a:ext>
                </a:extLst>
              </a:tr>
              <a:tr h="129524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3832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ru-RU" sz="6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00" marR="6100" marT="61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2195156"/>
                  </a:ext>
                </a:extLst>
              </a:tr>
              <a:tr h="4257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Уровни </a:t>
                      </a:r>
                      <a:r>
                        <a:rPr lang="ru-RU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экономической классификации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статей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расходов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ЦИК КР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ОИК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МИД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591522"/>
                  </a:ext>
                </a:extLst>
              </a:tr>
              <a:tr h="23961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2111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Зарплата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267 174 000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85 359 000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181 815 000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-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740144"/>
                  </a:ext>
                </a:extLst>
              </a:tr>
              <a:tr h="220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2121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Отчисления в Соцфонд 17,25%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46 087 200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14 724 400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31 362 800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</a:t>
                      </a:r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 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265894"/>
                  </a:ext>
                </a:extLst>
              </a:tr>
              <a:tr h="220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2211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Расходы на служебные поездки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44 677 400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2 000 000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677 400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42 000 000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604303"/>
                  </a:ext>
                </a:extLst>
              </a:tr>
              <a:tr h="220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2212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Услуги связи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7 100 000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7 100 000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</a:t>
                      </a:r>
                      <a:r>
                        <a:rPr lang="ru-RU" sz="900" b="1" i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</a:t>
                      </a:r>
                      <a:r>
                        <a:rPr lang="ru-RU" sz="900" b="1" i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     </a:t>
                      </a:r>
                      <a:endParaRPr lang="ru-RU" sz="900" b="1" i="1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734197"/>
                  </a:ext>
                </a:extLst>
              </a:tr>
              <a:tr h="220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2213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Арендная плата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3 000 000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3 000 000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3780215"/>
                  </a:ext>
                </a:extLst>
              </a:tr>
              <a:tr h="2166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2214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Транспортные расходы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28 748 400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1 500 000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24 248 400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3 000 000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9551995"/>
                  </a:ext>
                </a:extLst>
              </a:tr>
              <a:tr h="2201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2215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Прочие расходы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181 593 000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123 233 300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53 359 700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5 000 000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4035931"/>
                  </a:ext>
                </a:extLst>
              </a:tr>
              <a:tr h="3238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2222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предметов и материалов для текущих </a:t>
                      </a:r>
                      <a:r>
                        <a:rPr lang="ru-RU" sz="9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хозяйственных </a:t>
                      </a:r>
                      <a:r>
                        <a:rPr lang="ru-RU" sz="9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целей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107 620 000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102 620 000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5 000 000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416246"/>
                  </a:ext>
                </a:extLst>
              </a:tr>
              <a:tr h="226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2225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Приобретение услуг охраны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-  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-  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354392"/>
                  </a:ext>
                </a:extLst>
              </a:tr>
              <a:tr h="226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2231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Коммунальные услуги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-  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  -  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-  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483733"/>
                  </a:ext>
                </a:extLst>
              </a:tr>
              <a:tr h="2007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3112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Машины и оборудование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14 000 000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 14 000 000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9983855"/>
                  </a:ext>
                </a:extLst>
              </a:tr>
              <a:tr h="2266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Итого: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700 000 000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  350 536 700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291 463 300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          58 000 000   </a:t>
                      </a:r>
                    </a:p>
                  </a:txBody>
                  <a:tcPr marL="6100" marR="6100" marT="6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835067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3" y="6237312"/>
            <a:ext cx="9144793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1152128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Финансовый отчет об </a:t>
            </a:r>
            <a:r>
              <a:rPr lang="ru-RU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исполнении сметы расходов</a:t>
            </a:r>
            <a:r>
              <a:rPr lang="ru-RU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 средств республиканского бюджета на подготовку и проведение досрочных выборов депутатов Жогорку Кенеша Кыргызской Республики, назначенных на 30 ноября 2025 </a:t>
            </a:r>
            <a:r>
              <a:rPr lang="ru-RU" sz="1800" b="1" dirty="0" smtClean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года</a:t>
            </a:r>
            <a:endParaRPr lang="ru-RU" sz="1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332998"/>
              </p:ext>
            </p:extLst>
          </p:nvPr>
        </p:nvGraphicFramePr>
        <p:xfrm>
          <a:off x="467544" y="1268757"/>
          <a:ext cx="8429437" cy="1372634"/>
        </p:xfrm>
        <a:graphic>
          <a:graphicData uri="http://schemas.openxmlformats.org/drawingml/2006/table">
            <a:tbl>
              <a:tblPr/>
              <a:tblGrid>
                <a:gridCol w="3103481">
                  <a:extLst>
                    <a:ext uri="{9D8B030D-6E8A-4147-A177-3AD203B41FA5}">
                      <a16:colId xmlns:a16="http://schemas.microsoft.com/office/drawing/2014/main" val="2491060420"/>
                    </a:ext>
                  </a:extLst>
                </a:gridCol>
                <a:gridCol w="970673">
                  <a:extLst>
                    <a:ext uri="{9D8B030D-6E8A-4147-A177-3AD203B41FA5}">
                      <a16:colId xmlns:a16="http://schemas.microsoft.com/office/drawing/2014/main" val="2812960010"/>
                    </a:ext>
                  </a:extLst>
                </a:gridCol>
                <a:gridCol w="778080">
                  <a:extLst>
                    <a:ext uri="{9D8B030D-6E8A-4147-A177-3AD203B41FA5}">
                      <a16:colId xmlns:a16="http://schemas.microsoft.com/office/drawing/2014/main" val="3811879161"/>
                    </a:ext>
                  </a:extLst>
                </a:gridCol>
                <a:gridCol w="772455">
                  <a:extLst>
                    <a:ext uri="{9D8B030D-6E8A-4147-A177-3AD203B41FA5}">
                      <a16:colId xmlns:a16="http://schemas.microsoft.com/office/drawing/2014/main" val="2203935725"/>
                    </a:ext>
                  </a:extLst>
                </a:gridCol>
                <a:gridCol w="639114">
                  <a:extLst>
                    <a:ext uri="{9D8B030D-6E8A-4147-A177-3AD203B41FA5}">
                      <a16:colId xmlns:a16="http://schemas.microsoft.com/office/drawing/2014/main" val="3837633822"/>
                    </a:ext>
                  </a:extLst>
                </a:gridCol>
                <a:gridCol w="841424">
                  <a:extLst>
                    <a:ext uri="{9D8B030D-6E8A-4147-A177-3AD203B41FA5}">
                      <a16:colId xmlns:a16="http://schemas.microsoft.com/office/drawing/2014/main" val="934796922"/>
                    </a:ext>
                  </a:extLst>
                </a:gridCol>
                <a:gridCol w="686628">
                  <a:extLst>
                    <a:ext uri="{9D8B030D-6E8A-4147-A177-3AD203B41FA5}">
                      <a16:colId xmlns:a16="http://schemas.microsoft.com/office/drawing/2014/main" val="4024458420"/>
                    </a:ext>
                  </a:extLst>
                </a:gridCol>
                <a:gridCol w="637582">
                  <a:extLst>
                    <a:ext uri="{9D8B030D-6E8A-4147-A177-3AD203B41FA5}">
                      <a16:colId xmlns:a16="http://schemas.microsoft.com/office/drawing/2014/main" val="3608726344"/>
                    </a:ext>
                  </a:extLst>
                </a:gridCol>
              </a:tblGrid>
              <a:tr h="171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ОИК - 30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6657750"/>
                  </a:ext>
                </a:extLst>
              </a:tr>
              <a:tr h="171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членов ОИК - 450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251736"/>
                  </a:ext>
                </a:extLst>
              </a:tr>
              <a:tr h="33867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ИК - 2622: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из них за рубежом - 100 (МИД), 30 дополнительных УИК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1440113"/>
                  </a:ext>
                </a:extLst>
              </a:tr>
              <a:tr h="171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УИК - 25720: из них за рубежом - 500 (МИД)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514670"/>
                  </a:ext>
                </a:extLst>
              </a:tr>
              <a:tr h="171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привлеченных операторов УИК - 2500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417722"/>
                  </a:ext>
                </a:extLst>
              </a:tr>
              <a:tr h="17158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Количестово привлеченных операторов ГТП - 600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60921"/>
                  </a:ext>
                </a:extLst>
              </a:tr>
              <a:tr h="171580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02" marR="4502" marT="450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982676"/>
                  </a:ext>
                </a:extLst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876215"/>
              </p:ext>
            </p:extLst>
          </p:nvPr>
        </p:nvGraphicFramePr>
        <p:xfrm>
          <a:off x="467544" y="2492896"/>
          <a:ext cx="8229600" cy="3285606"/>
        </p:xfrm>
        <a:graphic>
          <a:graphicData uri="http://schemas.openxmlformats.org/drawingml/2006/table">
            <a:tbl>
              <a:tblPr/>
              <a:tblGrid>
                <a:gridCol w="1241735">
                  <a:extLst>
                    <a:ext uri="{9D8B030D-6E8A-4147-A177-3AD203B41FA5}">
                      <a16:colId xmlns:a16="http://schemas.microsoft.com/office/drawing/2014/main" val="3058525690"/>
                    </a:ext>
                  </a:extLst>
                </a:gridCol>
                <a:gridCol w="838171">
                  <a:extLst>
                    <a:ext uri="{9D8B030D-6E8A-4147-A177-3AD203B41FA5}">
                      <a16:colId xmlns:a16="http://schemas.microsoft.com/office/drawing/2014/main" val="2233846825"/>
                    </a:ext>
                  </a:extLst>
                </a:gridCol>
                <a:gridCol w="833515">
                  <a:extLst>
                    <a:ext uri="{9D8B030D-6E8A-4147-A177-3AD203B41FA5}">
                      <a16:colId xmlns:a16="http://schemas.microsoft.com/office/drawing/2014/main" val="2886714849"/>
                    </a:ext>
                  </a:extLst>
                </a:gridCol>
                <a:gridCol w="813337">
                  <a:extLst>
                    <a:ext uri="{9D8B030D-6E8A-4147-A177-3AD203B41FA5}">
                      <a16:colId xmlns:a16="http://schemas.microsoft.com/office/drawing/2014/main" val="1737801965"/>
                    </a:ext>
                  </a:extLst>
                </a:gridCol>
                <a:gridCol w="814889">
                  <a:extLst>
                    <a:ext uri="{9D8B030D-6E8A-4147-A177-3AD203B41FA5}">
                      <a16:colId xmlns:a16="http://schemas.microsoft.com/office/drawing/2014/main" val="3294328178"/>
                    </a:ext>
                  </a:extLst>
                </a:gridCol>
                <a:gridCol w="782293">
                  <a:extLst>
                    <a:ext uri="{9D8B030D-6E8A-4147-A177-3AD203B41FA5}">
                      <a16:colId xmlns:a16="http://schemas.microsoft.com/office/drawing/2014/main" val="3383910508"/>
                    </a:ext>
                  </a:extLst>
                </a:gridCol>
                <a:gridCol w="717102">
                  <a:extLst>
                    <a:ext uri="{9D8B030D-6E8A-4147-A177-3AD203B41FA5}">
                      <a16:colId xmlns:a16="http://schemas.microsoft.com/office/drawing/2014/main" val="4272139814"/>
                    </a:ext>
                  </a:extLst>
                </a:gridCol>
                <a:gridCol w="852141">
                  <a:extLst>
                    <a:ext uri="{9D8B030D-6E8A-4147-A177-3AD203B41FA5}">
                      <a16:colId xmlns:a16="http://schemas.microsoft.com/office/drawing/2014/main" val="510292614"/>
                    </a:ext>
                  </a:extLst>
                </a:gridCol>
                <a:gridCol w="693819">
                  <a:extLst>
                    <a:ext uri="{9D8B030D-6E8A-4147-A177-3AD203B41FA5}">
                      <a16:colId xmlns:a16="http://schemas.microsoft.com/office/drawing/2014/main" val="2857689195"/>
                    </a:ext>
                  </a:extLst>
                </a:gridCol>
                <a:gridCol w="642598">
                  <a:extLst>
                    <a:ext uri="{9D8B030D-6E8A-4147-A177-3AD203B41FA5}">
                      <a16:colId xmlns:a16="http://schemas.microsoft.com/office/drawing/2014/main" val="2646389768"/>
                    </a:ext>
                  </a:extLst>
                </a:gridCol>
              </a:tblGrid>
              <a:tr h="2709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Утвержденная смета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Фактические расходы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Остаток не использованных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(экономия)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4224332"/>
                  </a:ext>
                </a:extLst>
              </a:tr>
              <a:tr h="2010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ЦИК КР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ОИК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ЦИК КР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ОИК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ЦИК КР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ОИК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221826"/>
                  </a:ext>
                </a:extLst>
              </a:tr>
              <a:tr h="20106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000 000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350 536 700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291 463 300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619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919 896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333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784 436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286 135 460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080 104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752</a:t>
                      </a:r>
                      <a:r>
                        <a:rPr lang="ru-RU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264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5 327 840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492315"/>
                  </a:ext>
                </a:extLst>
              </a:tr>
              <a:tr h="201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Зарплата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174 000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359 000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815 000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581 825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77 310 825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177 271 000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12 592 175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8 048 175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4 544 000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318195"/>
                  </a:ext>
                </a:extLst>
              </a:tr>
              <a:tr h="201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Отчисления в Соцфонд 17,25%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087 200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14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724 400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31 362 800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43 915 077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13 336 117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30 578 960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2 172 122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1 388 282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783 840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635761"/>
                  </a:ext>
                </a:extLst>
              </a:tr>
              <a:tr h="201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служебные поездки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2 677 400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2 000 000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677 400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2 677 400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2 000 000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677 400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-  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544394"/>
                  </a:ext>
                </a:extLst>
              </a:tr>
              <a:tr h="201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связи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7 100 000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7 100 000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6 250 896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6 250 896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849 104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849 104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705331"/>
                  </a:ext>
                </a:extLst>
              </a:tr>
              <a:tr h="201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Арендная плата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-  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 -  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            -  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              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51420"/>
                  </a:ext>
                </a:extLst>
              </a:tr>
              <a:tr h="201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Транспортные расходы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25 748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1 500 000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24 248 400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25 545 375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296 975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248 400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203 025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025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384748"/>
                  </a:ext>
                </a:extLst>
              </a:tr>
              <a:tr h="3319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прочие расходы и услуги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176 593 000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123 233 300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53 359 700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172 631 607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271 907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53 359 700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961 393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961 393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300833"/>
                  </a:ext>
                </a:extLst>
              </a:tr>
              <a:tr h="4021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предметов и материалов для текущих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хозяйственных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целей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620 000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620 000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102 339 561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339 561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280 439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280 439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706636"/>
                  </a:ext>
                </a:extLst>
              </a:tr>
              <a:tr h="2010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Машины и оборудование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14 000 000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14000000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11 978 154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978 154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     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021 846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r>
                        <a:rPr lang="ru-RU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021 846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676" marR="4676" marT="467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703644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6093296"/>
            <a:ext cx="9144793" cy="7647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95536" y="5805264"/>
            <a:ext cx="84249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реализации конституционных прав граждан за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рубежом МИД выделено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58,0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млн сомов.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0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80400" cy="648074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sz="17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7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ИНФОРМАЦИЯ О ФАКТИЧЕСКИ ИЗРАСХОДОВАННЫХ ДЕНЕЖНЫХ СРЕДСТВ </a:t>
            </a:r>
            <a:r>
              <a:rPr lang="ru-RU" sz="17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 </a:t>
            </a:r>
            <a:r>
              <a:rPr lang="ru-RU" sz="17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ПОДГОТОВКУ </a:t>
            </a:r>
            <a:r>
              <a:rPr lang="ru-RU" sz="1700" b="1" dirty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sz="1700" b="1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ПРОВЕДЕНИЕ ДОСРОЧНЫХ</a:t>
            </a:r>
            <a:r>
              <a:rPr lang="ru-RU" sz="1700" b="1" cap="small" spc="150" dirty="0" smtClean="0">
                <a:solidFill>
                  <a:schemeClr val="accent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ВЫБОРОВ ДЕПУТАТОВ ЖК КР</a:t>
            </a:r>
            <a:r>
              <a:rPr lang="ru-RU" sz="2000" b="1" cap="small" spc="150" dirty="0" smtClean="0">
                <a:solidFill>
                  <a:schemeClr val="accent1"/>
                </a:solidFill>
              </a:rPr>
              <a:t>			</a:t>
            </a:r>
            <a:endParaRPr lang="ru-RU" sz="20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805264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0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Справочно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 Сумма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расходов на 1-го избирателя оставила </a:t>
            </a:r>
            <a:r>
              <a:rPr lang="ru-RU" sz="1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144,33 сомов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 (Всего </a:t>
            </a:r>
            <a:r>
              <a:rPr lang="ru-RU" sz="1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расходов: 619920,0 сом/на 4294243 избирателей = 144,34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сом).</a:t>
            </a:r>
          </a:p>
          <a:p>
            <a:pPr lvl="0" algn="just"/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895798"/>
              </p:ext>
            </p:extLst>
          </p:nvPr>
        </p:nvGraphicFramePr>
        <p:xfrm>
          <a:off x="457200" y="1124745"/>
          <a:ext cx="8229600" cy="4680518"/>
        </p:xfrm>
        <a:graphic>
          <a:graphicData uri="http://schemas.openxmlformats.org/drawingml/2006/table">
            <a:tbl>
              <a:tblPr/>
              <a:tblGrid>
                <a:gridCol w="1350467">
                  <a:extLst>
                    <a:ext uri="{9D8B030D-6E8A-4147-A177-3AD203B41FA5}">
                      <a16:colId xmlns:a16="http://schemas.microsoft.com/office/drawing/2014/main" val="1256983779"/>
                    </a:ext>
                  </a:extLst>
                </a:gridCol>
                <a:gridCol w="1351995">
                  <a:extLst>
                    <a:ext uri="{9D8B030D-6E8A-4147-A177-3AD203B41FA5}">
                      <a16:colId xmlns:a16="http://schemas.microsoft.com/office/drawing/2014/main" val="222466792"/>
                    </a:ext>
                  </a:extLst>
                </a:gridCol>
                <a:gridCol w="1271028">
                  <a:extLst>
                    <a:ext uri="{9D8B030D-6E8A-4147-A177-3AD203B41FA5}">
                      <a16:colId xmlns:a16="http://schemas.microsoft.com/office/drawing/2014/main" val="124423863"/>
                    </a:ext>
                  </a:extLst>
                </a:gridCol>
                <a:gridCol w="1269500">
                  <a:extLst>
                    <a:ext uri="{9D8B030D-6E8A-4147-A177-3AD203B41FA5}">
                      <a16:colId xmlns:a16="http://schemas.microsoft.com/office/drawing/2014/main" val="3764325600"/>
                    </a:ext>
                  </a:extLst>
                </a:gridCol>
                <a:gridCol w="1038821">
                  <a:extLst>
                    <a:ext uri="{9D8B030D-6E8A-4147-A177-3AD203B41FA5}">
                      <a16:colId xmlns:a16="http://schemas.microsoft.com/office/drawing/2014/main" val="377854839"/>
                    </a:ext>
                  </a:extLst>
                </a:gridCol>
                <a:gridCol w="1040348">
                  <a:extLst>
                    <a:ext uri="{9D8B030D-6E8A-4147-A177-3AD203B41FA5}">
                      <a16:colId xmlns:a16="http://schemas.microsoft.com/office/drawing/2014/main" val="2019621444"/>
                    </a:ext>
                  </a:extLst>
                </a:gridCol>
                <a:gridCol w="907441">
                  <a:extLst>
                    <a:ext uri="{9D8B030D-6E8A-4147-A177-3AD203B41FA5}">
                      <a16:colId xmlns:a16="http://schemas.microsoft.com/office/drawing/2014/main" val="502347797"/>
                    </a:ext>
                  </a:extLst>
                </a:gridCol>
              </a:tblGrid>
              <a:tr h="38258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расходов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Финансовый отчет об исполнении сметы расходов на подготовку и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проведение досрочных выборов депутатов                                   Жогорку Кенеша Кыргызской Республики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6600239"/>
                  </a:ext>
                </a:extLst>
              </a:tr>
              <a:tr h="18639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соответствии с Распоряжением Кабинета Министров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 14 октября 2025 года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№890-р на досрочные выборы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депутатов ЖК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 выделено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757,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сомов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Постановлением ЦИК КР от 15.10.2025 года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№107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утверждена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смета расходов в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сумме 700,0 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млн сомов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ЦИК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 направил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письмо в Кабинет Министров КР и Министерство финансов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 об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уменьшении сметы расходов на 2025 год, исходя из проведённого анализа исполнения бюджета за 11 месяцев 2025 года и итогов досрочных выборов депутатов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ЖК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 израсходовано 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Экономия утвержденной ЦИК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КР сметы в сумме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700 000,0 тыс. сомов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 фактические расходы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сумме                619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920,0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сомов 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Общий остаток неиспользованных бюджетных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средств,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выделенных на досрочные выборы депутатов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ЖК КР (экономия)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332155"/>
                  </a:ext>
                </a:extLst>
              </a:tr>
              <a:tr h="23072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757 000,0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700 000,0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57 000,0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619 920,0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22 080,0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79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080,0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127587"/>
                  </a:ext>
                </a:extLst>
              </a:tr>
              <a:tr h="157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Зарплата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269 322,9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267 174,0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254 581,8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12 592,2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12 592,2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978320"/>
                  </a:ext>
                </a:extLst>
              </a:tr>
              <a:tr h="314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Отчисления в Соцфонд 17,25%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47 008,1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46 087,2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43 915,1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2 172,1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2 172,1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422541"/>
                  </a:ext>
                </a:extLst>
              </a:tr>
              <a:tr h="314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на служебные поездки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53 000,0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44 677,4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2 677,4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8 000,0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544052"/>
                  </a:ext>
                </a:extLst>
              </a:tr>
              <a:tr h="157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Услуги связи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27 000,0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7 100,0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20 000,0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6 250,9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849,1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20 849,1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736922"/>
                  </a:ext>
                </a:extLst>
              </a:tr>
              <a:tr h="157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Арендная плата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6 000,0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9084952"/>
                  </a:ext>
                </a:extLst>
              </a:tr>
              <a:tr h="157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Транспортные расходы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30 000,0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28 748,4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25 545,4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686327"/>
                  </a:ext>
                </a:extLst>
              </a:tr>
              <a:tr h="314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прочие расходы и услуги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194 669,0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181 993,0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172 631,6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3 961,4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18 961,4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643001"/>
                  </a:ext>
                </a:extLst>
              </a:tr>
              <a:tr h="4721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Приобретение предметов и материалов для текущих хоз целей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115 000,0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107 220,0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11 000,0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102 339,6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280,4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11 280,4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688682"/>
                  </a:ext>
                </a:extLst>
              </a:tr>
              <a:tr h="1573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Машины и оборудование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15 000,0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14 000,0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978,2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021,8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021,8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91" marR="4891" marT="489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039908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6237312"/>
            <a:ext cx="9144793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8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80920" cy="576064"/>
          </a:xfrm>
        </p:spPr>
        <p:txBody>
          <a:bodyPr>
            <a:noAutofit/>
          </a:bodyPr>
          <a:lstStyle/>
          <a:p>
            <a:r>
              <a:rPr lang="ru-RU" sz="2400" b="1" cap="small" spc="150" dirty="0" smtClean="0">
                <a:solidFill>
                  <a:srgbClr val="0070C0"/>
                </a:solidFill>
                <a:latin typeface="Cambria" pitchFamily="18" charset="0"/>
              </a:rPr>
              <a:t>Смета расходов: Основные подходы</a:t>
            </a:r>
            <a:endParaRPr lang="ru-RU" sz="2400" b="1" cap="small" spc="150" dirty="0">
              <a:solidFill>
                <a:srgbClr val="0070C0"/>
              </a:solidFill>
              <a:latin typeface="Cambr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352928" cy="55446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на проведение досрочных выборов 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рассчитаны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исходя из следующих основных показателей:</a:t>
            </a:r>
          </a:p>
          <a:p>
            <a:pPr marL="179388" indent="0" algn="just" defTabSz="896938">
              <a:buNone/>
            </a:pP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количество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окружных избирательных комиссий (ОИК) – 30, количество членов ОИК – 450 человек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 defTabSz="896938">
              <a:buNone/>
            </a:pP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- количество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участковых избирательных комиссий (УИК) (включая 100 УИК в зарубежных учреждениях и 30 дополнительных УИК) – 2622, общее количество членов УИК – 25 720 человек, в том числе численность операторов, работающих с автоматизированными считывающими 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устройствами,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5000 человек, численность операторов, работающих с оборудованием для идентификации 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избирателей, – 5000 человек,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количество привлечённых операторов, обеспечивающих технические услуги по идентификации граждан во время выборов и референдумов (для УИК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),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– 2500 человек, количество операторов, обеспечивающих техническую поддержку, – 600 человек.</a:t>
            </a:r>
          </a:p>
          <a:p>
            <a:pPr marL="0" indent="0" algn="just" defTabSz="444500">
              <a:buNone/>
              <a:tabLst>
                <a:tab pos="179388" algn="l"/>
              </a:tabLst>
            </a:pP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Планы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государственных закупок утверждены, все процедуры проводятся в строгом соответствии с законодательством Кыргызской Республики. Утверждённая смета охватывает полный комплекс мероприятий, предусмотренных законодательством о выборах, включая:</a:t>
            </a:r>
          </a:p>
          <a:p>
            <a:pPr marL="0" indent="0" algn="just" defTabSz="179388">
              <a:buNone/>
            </a:pP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-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централизованные закупки для избирательных комиссий;</a:t>
            </a:r>
          </a:p>
          <a:p>
            <a:pPr marL="0" indent="0" algn="just" defTabSz="179388">
              <a:buNone/>
            </a:pP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-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техническое оснащение избирательных участков;</a:t>
            </a:r>
          </a:p>
          <a:p>
            <a:pPr marL="0" indent="0" algn="just">
              <a:buNone/>
              <a:tabLst>
                <a:tab pos="179388" algn="l"/>
              </a:tabLst>
            </a:pP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-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подготовку и распространение информационно-разъяснительных материалов;</a:t>
            </a:r>
          </a:p>
          <a:p>
            <a:pPr marL="0" indent="0" algn="just" defTabSz="179388">
              <a:buNone/>
            </a:pP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-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обучение членов комиссий;</a:t>
            </a:r>
          </a:p>
          <a:p>
            <a:pPr marL="0" indent="0" algn="just" defTabSz="179388">
              <a:buNone/>
            </a:pP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-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выплату вознаграждений, командировочных и иных организационных расходов.</a:t>
            </a:r>
          </a:p>
          <a:p>
            <a:pPr marL="0" indent="0" algn="just" defTabSz="179388">
              <a:buNone/>
            </a:pP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Кроме того, </a:t>
            </a:r>
            <a:r>
              <a:rPr lang="ru-RU" sz="140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предусмотрены представительские и обучающие мероприятия, включая приём и сопровождение иностранных наблюдателей и представителей средств массовой информации, а также проведение семинаров и тренингов для сотрудников органов государственной власти, представителей политических партий и граждан с 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инвалидностью.</a:t>
            </a:r>
            <a:endParaRPr lang="ru-RU" sz="140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3" y="6237312"/>
            <a:ext cx="9144793" cy="6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5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6979</TotalTime>
  <Words>1782</Words>
  <Application>Microsoft Office PowerPoint</Application>
  <PresentationFormat>Экран (4:3)</PresentationFormat>
  <Paragraphs>409</Paragraphs>
  <Slides>11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Arial Cyr</vt:lpstr>
      <vt:lpstr>Arial Narrow</vt:lpstr>
      <vt:lpstr>Calibri</vt:lpstr>
      <vt:lpstr>Cambria</vt:lpstr>
      <vt:lpstr>Times New Roman</vt:lpstr>
      <vt:lpstr>Тема Office</vt:lpstr>
      <vt:lpstr>   </vt:lpstr>
      <vt:lpstr>Правовая основа финансового обеспечения подготовки и проведения досрочных выборов депутатов Жогорку Кенеша </vt:lpstr>
      <vt:lpstr>Финансовая основа обеспечения подготовки и проведения выборов </vt:lpstr>
      <vt:lpstr>Финансовая основа обеспечения подготовки и проведения выборов </vt:lpstr>
      <vt:lpstr>Смета расходов избирательных комиссий на досрочные выборы депутатов Жогорку Кенеша КР</vt:lpstr>
      <vt:lpstr> СВОД СМЕТЫ РАСХОДОВ  на подготовку и проведение досрочных выборов депутатов  Жогорку Кенеша Кыргызской Республики, назначенных на 30 ноября 2025 года </vt:lpstr>
      <vt:lpstr>Финансовый отчет об исполнении сметы расходов из средств республиканского бюджета на подготовку и проведение досрочных выборов депутатов Жогорку Кенеша Кыргызской Республики, назначенных на 30 ноября 2025 года</vt:lpstr>
      <vt:lpstr> ИНФОРМАЦИЯ О ФАКТИЧЕСКИ ИЗРАСХОДОВАННЫХ ДЕНЕЖНЫХ СРЕДСТВ НА ПОДГОТОВКУ И ПРОВЕДЕНИЕ ДОСРОЧНЫХ ВЫБОРОВ ДЕПУТАТОВ ЖК КР   </vt:lpstr>
      <vt:lpstr>Смета расходов: Основные подходы</vt:lpstr>
      <vt:lpstr>Презентация PowerPoint</vt:lpstr>
      <vt:lpstr>Прозрачность формирования и исполнения сметы расходов на проведение выборов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246</cp:revision>
  <cp:lastPrinted>2024-12-05T11:19:36Z</cp:lastPrinted>
  <dcterms:created xsi:type="dcterms:W3CDTF">2020-07-20T11:39:57Z</dcterms:created>
  <dcterms:modified xsi:type="dcterms:W3CDTF">2026-01-05T07:58:28Z</dcterms:modified>
</cp:coreProperties>
</file>